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27"/>
  </p:notesMasterIdLst>
  <p:sldIdLst>
    <p:sldId id="256" r:id="rId2"/>
    <p:sldId id="262" r:id="rId3"/>
    <p:sldId id="258" r:id="rId4"/>
    <p:sldId id="259" r:id="rId5"/>
    <p:sldId id="260" r:id="rId6"/>
    <p:sldId id="263" r:id="rId7"/>
    <p:sldId id="318" r:id="rId8"/>
    <p:sldId id="265" r:id="rId9"/>
    <p:sldId id="304" r:id="rId10"/>
    <p:sldId id="308" r:id="rId11"/>
    <p:sldId id="309" r:id="rId12"/>
    <p:sldId id="310" r:id="rId13"/>
    <p:sldId id="311" r:id="rId14"/>
    <p:sldId id="317" r:id="rId15"/>
    <p:sldId id="312" r:id="rId16"/>
    <p:sldId id="313" r:id="rId17"/>
    <p:sldId id="314" r:id="rId18"/>
    <p:sldId id="315" r:id="rId19"/>
    <p:sldId id="316" r:id="rId20"/>
    <p:sldId id="305" r:id="rId21"/>
    <p:sldId id="264" r:id="rId22"/>
    <p:sldId id="319" r:id="rId23"/>
    <p:sldId id="306" r:id="rId24"/>
    <p:sldId id="320" r:id="rId25"/>
    <p:sldId id="307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Didact Gothic" panose="020B0604020202020204" charset="0"/>
      <p:regular r:id="rId36"/>
    </p:embeddedFont>
    <p:embeddedFont>
      <p:font typeface="Julius Sans One" panose="020B0604020202020204" charset="0"/>
      <p:regular r:id="rId37"/>
    </p:embeddedFont>
    <p:embeddedFont>
      <p:font typeface="Questrial" panose="020B0604020202020204" charset="0"/>
      <p:regular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073BF8-A1C2-429E-ADDB-CDDF6FB358D1}">
  <a:tblStyle styleId="{AA073BF8-A1C2-429E-ADDB-CDDF6FB358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f4bd2034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f4bd2034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7962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10117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95018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14351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00497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3911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06830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62593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766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253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a1249ffcf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a1249ffcf0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f6f6f201e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8f6f6f201e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4719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1249ffcf0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1249ffcf0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160081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f6f6f201e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8f6f6f201e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20006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a1249ffcf0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a1249ffcf0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ga1249ffcf0_1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Google Shape;629;ga1249ffcf0_1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1356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8f6f6f201e_0_7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8f6f6f201e_0_7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f6f6f201e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8f6f6f201e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9f2cce1ec4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9f2cce1ec4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f2cce1ec4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f2cce1ec4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a1249ffcf0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a1249ffcf0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54918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a1249ffcf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a1249ffcf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f6f6f201e_0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8f6f6f201e_0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4474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5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3519950" y="700200"/>
            <a:ext cx="7035600" cy="327720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1255025"/>
            <a:ext cx="4322700" cy="3891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1034200" y="0"/>
            <a:ext cx="10867800" cy="5143500"/>
          </a:xfrm>
          <a:prstGeom prst="triangle">
            <a:avLst>
              <a:gd name="adj" fmla="val 4985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805750" y="2198675"/>
            <a:ext cx="4322700" cy="15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700"/>
              <a:buFont typeface="Julius Sans One"/>
              <a:buNone/>
              <a:defRPr sz="4700" b="1">
                <a:solidFill>
                  <a:schemeClr val="lt1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433500" y="4154375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14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Questrial"/>
              <a:buNone/>
              <a:defRPr sz="2800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6">
    <p:bg>
      <p:bgPr>
        <a:solidFill>
          <a:schemeClr val="accent5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9"/>
          <p:cNvSpPr txBox="1">
            <a:spLocks noGrp="1"/>
          </p:cNvSpPr>
          <p:nvPr>
            <p:ph type="subTitle" idx="1"/>
          </p:nvPr>
        </p:nvSpPr>
        <p:spPr>
          <a:xfrm>
            <a:off x="1560838" y="3508850"/>
            <a:ext cx="27432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03" name="Google Shape;103;p19"/>
          <p:cNvSpPr txBox="1">
            <a:spLocks noGrp="1"/>
          </p:cNvSpPr>
          <p:nvPr>
            <p:ph type="subTitle" idx="2"/>
          </p:nvPr>
        </p:nvSpPr>
        <p:spPr>
          <a:xfrm>
            <a:off x="4839962" y="3508850"/>
            <a:ext cx="27432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title" idx="3"/>
          </p:nvPr>
        </p:nvSpPr>
        <p:spPr>
          <a:xfrm>
            <a:off x="1865338" y="32482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9"/>
          <p:cNvSpPr txBox="1">
            <a:spLocks noGrp="1"/>
          </p:cNvSpPr>
          <p:nvPr>
            <p:ph type="title" idx="4"/>
          </p:nvPr>
        </p:nvSpPr>
        <p:spPr>
          <a:xfrm>
            <a:off x="5144462" y="3248250"/>
            <a:ext cx="21342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9"/>
          <p:cNvSpPr/>
          <p:nvPr/>
        </p:nvSpPr>
        <p:spPr>
          <a:xfrm rot="10800000" flipH="1">
            <a:off x="0" y="-36200"/>
            <a:ext cx="2292600" cy="20841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9"/>
          <p:cNvSpPr/>
          <p:nvPr/>
        </p:nvSpPr>
        <p:spPr>
          <a:xfrm>
            <a:off x="6035425" y="3058950"/>
            <a:ext cx="5364900" cy="2516400"/>
          </a:xfrm>
          <a:prstGeom prst="triangle">
            <a:avLst>
              <a:gd name="adj" fmla="val 50000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8">
    <p:bg>
      <p:bgPr>
        <a:solidFill>
          <a:schemeClr val="dk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/>
          <p:nvPr/>
        </p:nvSpPr>
        <p:spPr>
          <a:xfrm>
            <a:off x="4165600" y="2820426"/>
            <a:ext cx="8077200" cy="3875700"/>
          </a:xfrm>
          <a:prstGeom prst="triangle">
            <a:avLst>
              <a:gd name="adj" fmla="val 50000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77" name="Google Shape;177;p28"/>
          <p:cNvSpPr/>
          <p:nvPr/>
        </p:nvSpPr>
        <p:spPr>
          <a:xfrm rot="10800000">
            <a:off x="-1006525" y="-294700"/>
            <a:ext cx="4029300" cy="1933500"/>
          </a:xfrm>
          <a:prstGeom prst="triangl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8"/>
          <p:cNvSpPr txBox="1">
            <a:spLocks noGrp="1"/>
          </p:cNvSpPr>
          <p:nvPr>
            <p:ph type="title"/>
          </p:nvPr>
        </p:nvSpPr>
        <p:spPr>
          <a:xfrm>
            <a:off x="713250" y="748938"/>
            <a:ext cx="7717500" cy="12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8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28"/>
          <p:cNvSpPr txBox="1">
            <a:spLocks noGrp="1"/>
          </p:cNvSpPr>
          <p:nvPr>
            <p:ph type="body" idx="1"/>
          </p:nvPr>
        </p:nvSpPr>
        <p:spPr>
          <a:xfrm>
            <a:off x="3068250" y="2129523"/>
            <a:ext cx="30075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●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Char char="○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Char char="■"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180" name="Google Shape;180;p28"/>
          <p:cNvSpPr txBox="1"/>
          <p:nvPr/>
        </p:nvSpPr>
        <p:spPr>
          <a:xfrm>
            <a:off x="2483550" y="3392650"/>
            <a:ext cx="4176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 This presentation template was created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including icons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infographics &amp; images by </a:t>
            </a:r>
            <a:r>
              <a:rPr lang="en" sz="1100" b="1">
                <a:solidFill>
                  <a:schemeClr val="lt1"/>
                </a:solidFill>
                <a:uFill>
                  <a:noFill/>
                </a:u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1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sp>
        <p:nvSpPr>
          <p:cNvPr id="181" name="Google Shape;181;p28"/>
          <p:cNvSpPr txBox="1">
            <a:spLocks noGrp="1"/>
          </p:cNvSpPr>
          <p:nvPr>
            <p:ph type="subTitle" idx="2"/>
          </p:nvPr>
        </p:nvSpPr>
        <p:spPr>
          <a:xfrm>
            <a:off x="3069175" y="1843125"/>
            <a:ext cx="3007500" cy="4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wipe dir="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dos columnas " type="twoColTx">
  <p:cSld name="Título y dos columnas ">
    <p:bg>
      <p:bgPr>
        <a:solidFill>
          <a:schemeClr val="accent5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833927" y="240070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5209273" y="2400707"/>
            <a:ext cx="3100800" cy="9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554977" y="19095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 idx="3"/>
          </p:nvPr>
        </p:nvSpPr>
        <p:spPr>
          <a:xfrm>
            <a:off x="5930323" y="1909560"/>
            <a:ext cx="1658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 rot="10800000">
            <a:off x="3588450" y="-22625"/>
            <a:ext cx="1967100" cy="8859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0959389"/>
      </p:ext>
    </p:extLst>
  </p:cSld>
  <p:clrMapOvr>
    <a:masterClrMapping/>
  </p:clrMapOvr>
  <p:transition spd="slow">
    <p:wipe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accent5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805050" y="1766625"/>
            <a:ext cx="7533900" cy="146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4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0294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5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784875" y="2260992"/>
            <a:ext cx="3423600" cy="6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5151175" y="1031000"/>
            <a:ext cx="3057300" cy="13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5460675" y="3062700"/>
            <a:ext cx="2747700" cy="4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 flipH="1">
            <a:off x="2814150" y="-1263000"/>
            <a:ext cx="3757500" cy="4183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9;p3"/>
          <p:cNvSpPr/>
          <p:nvPr/>
        </p:nvSpPr>
        <p:spPr>
          <a:xfrm flipH="1">
            <a:off x="7919875" y="3825775"/>
            <a:ext cx="1296000" cy="1382400"/>
          </a:xfrm>
          <a:prstGeom prst="rtTriangl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5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564200" y="1789500"/>
            <a:ext cx="8332800" cy="29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None/>
              <a:defRPr sz="72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5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0" y="457200"/>
            <a:ext cx="9144000" cy="46863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/>
          <p:nvPr/>
        </p:nvSpPr>
        <p:spPr>
          <a:xfrm rot="5400000">
            <a:off x="-64425" y="64350"/>
            <a:ext cx="4243200" cy="41145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/>
          <p:nvPr/>
        </p:nvSpPr>
        <p:spPr>
          <a:xfrm rot="-5400000" flipH="1">
            <a:off x="4941700" y="26525"/>
            <a:ext cx="4364700" cy="4227600"/>
          </a:xfrm>
          <a:prstGeom prst="rtTriangle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ctrTitle"/>
          </p:nvPr>
        </p:nvSpPr>
        <p:spPr>
          <a:xfrm>
            <a:off x="1690800" y="2402800"/>
            <a:ext cx="5762400" cy="11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105100" y="3514238"/>
            <a:ext cx="49338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Didact Gothic"/>
              <a:buNone/>
              <a:defRPr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5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bg>
      <p:bgPr>
        <a:solidFill>
          <a:schemeClr val="accent5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118550" y="-125"/>
            <a:ext cx="4400400" cy="51435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" name="Google Shape;52;p13"/>
          <p:cNvCxnSpPr/>
          <p:nvPr/>
        </p:nvCxnSpPr>
        <p:spPr>
          <a:xfrm rot="10800000">
            <a:off x="-1604675" y="1624350"/>
            <a:ext cx="4819800" cy="441960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5690650" y="188322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5082246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3" hasCustomPrompt="1"/>
          </p:nvPr>
        </p:nvSpPr>
        <p:spPr>
          <a:xfrm>
            <a:off x="5082246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4"/>
          </p:nvPr>
        </p:nvSpPr>
        <p:spPr>
          <a:xfrm>
            <a:off x="5690650" y="3628275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5"/>
          </p:nvPr>
        </p:nvSpPr>
        <p:spPr>
          <a:xfrm>
            <a:off x="5690650" y="104400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6"/>
          </p:nvPr>
        </p:nvSpPr>
        <p:spPr>
          <a:xfrm>
            <a:off x="5690650" y="2760350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7" hasCustomPrompt="1"/>
          </p:nvPr>
        </p:nvSpPr>
        <p:spPr>
          <a:xfrm>
            <a:off x="5082246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8" hasCustomPrompt="1"/>
          </p:nvPr>
        </p:nvSpPr>
        <p:spPr>
          <a:xfrm>
            <a:off x="5082246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"/>
          </p:nvPr>
        </p:nvSpPr>
        <p:spPr>
          <a:xfrm>
            <a:off x="5690650" y="1319545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9"/>
          </p:nvPr>
        </p:nvSpPr>
        <p:spPr>
          <a:xfrm>
            <a:off x="5690650" y="3045420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3"/>
          </p:nvPr>
        </p:nvSpPr>
        <p:spPr>
          <a:xfrm>
            <a:off x="5690650" y="216269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4"/>
          </p:nvPr>
        </p:nvSpPr>
        <p:spPr>
          <a:xfrm>
            <a:off x="5690650" y="3907748"/>
            <a:ext cx="2454000" cy="2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25">
    <p:bg>
      <p:bgPr>
        <a:solidFill>
          <a:schemeClr val="accent5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/>
          <p:nvPr/>
        </p:nvSpPr>
        <p:spPr>
          <a:xfrm>
            <a:off x="4796125" y="-217575"/>
            <a:ext cx="4476900" cy="5619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638950" y="1364000"/>
            <a:ext cx="52620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ubTitle" idx="1"/>
          </p:nvPr>
        </p:nvSpPr>
        <p:spPr>
          <a:xfrm>
            <a:off x="638950" y="2187100"/>
            <a:ext cx="3400800" cy="13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662275" y="549250"/>
            <a:ext cx="800100" cy="8574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5">
    <p:bg>
      <p:bgPr>
        <a:solidFill>
          <a:schemeClr val="accent5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862450" y="340065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subTitle" idx="1"/>
          </p:nvPr>
        </p:nvSpPr>
        <p:spPr>
          <a:xfrm>
            <a:off x="424450" y="3659393"/>
            <a:ext cx="26397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title" idx="2"/>
          </p:nvPr>
        </p:nvSpPr>
        <p:spPr>
          <a:xfrm>
            <a:off x="6525755" y="340065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subTitle" idx="3"/>
          </p:nvPr>
        </p:nvSpPr>
        <p:spPr>
          <a:xfrm>
            <a:off x="6087755" y="3659393"/>
            <a:ext cx="26397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title" idx="4"/>
          </p:nvPr>
        </p:nvSpPr>
        <p:spPr>
          <a:xfrm>
            <a:off x="3690150" y="3400650"/>
            <a:ext cx="1763700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subTitle" idx="5"/>
          </p:nvPr>
        </p:nvSpPr>
        <p:spPr>
          <a:xfrm>
            <a:off x="3252150" y="3659393"/>
            <a:ext cx="2639700" cy="30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3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30">
    <p:bg>
      <p:bgPr>
        <a:solidFill>
          <a:schemeClr val="accent5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/>
          <p:nvPr/>
        </p:nvSpPr>
        <p:spPr>
          <a:xfrm rot="-5400000">
            <a:off x="5236050" y="1293550"/>
            <a:ext cx="3924900" cy="3891000"/>
          </a:xfrm>
          <a:prstGeom prst="rtTriangle">
            <a:avLst/>
          </a:prstGeom>
          <a:solidFill>
            <a:srgbClr val="6868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/>
          <p:nvPr/>
        </p:nvSpPr>
        <p:spPr>
          <a:xfrm rot="10800000" flipH="1">
            <a:off x="37875" y="150"/>
            <a:ext cx="9106200" cy="4469700"/>
          </a:xfrm>
          <a:prstGeom prst="triangle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7"/>
          <p:cNvSpPr/>
          <p:nvPr/>
        </p:nvSpPr>
        <p:spPr>
          <a:xfrm flipH="1">
            <a:off x="3580800" y="1387275"/>
            <a:ext cx="9554400" cy="4859700"/>
          </a:xfrm>
          <a:prstGeom prst="triangle">
            <a:avLst>
              <a:gd name="adj" fmla="val 49428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7"/>
          <p:cNvSpPr txBox="1">
            <a:spLocks noGrp="1"/>
          </p:cNvSpPr>
          <p:nvPr>
            <p:ph type="ctrTitle"/>
          </p:nvPr>
        </p:nvSpPr>
        <p:spPr>
          <a:xfrm>
            <a:off x="1690800" y="955000"/>
            <a:ext cx="5762400" cy="11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None/>
              <a:defRPr sz="8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subTitle" idx="1"/>
          </p:nvPr>
        </p:nvSpPr>
        <p:spPr>
          <a:xfrm>
            <a:off x="3058800" y="1990250"/>
            <a:ext cx="3026400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11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700"/>
              <a:buFont typeface="Julius Sans One"/>
              <a:buNone/>
              <a:defRPr sz="27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3000"/>
              <a:buFont typeface="Julius Sans One"/>
              <a:buNone/>
              <a:defRPr sz="3000">
                <a:solidFill>
                  <a:schemeClr val="hlink"/>
                </a:solidFill>
                <a:latin typeface="Julius Sans One"/>
                <a:ea typeface="Julius Sans One"/>
                <a:cs typeface="Julius Sans One"/>
                <a:sym typeface="Julius Sans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●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hlink"/>
              </a:buClr>
              <a:buSzPts val="1400"/>
              <a:buFont typeface="Questrial"/>
              <a:buChar char="○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hlink"/>
              </a:buClr>
              <a:buSzPts val="1400"/>
              <a:buFont typeface="Questrial"/>
              <a:buChar char="■"/>
              <a:defRPr>
                <a:solidFill>
                  <a:schemeClr val="hlink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59" r:id="rId6"/>
    <p:sldLayoutId id="2147483660" r:id="rId7"/>
    <p:sldLayoutId id="2147483662" r:id="rId8"/>
    <p:sldLayoutId id="2147483663" r:id="rId9"/>
    <p:sldLayoutId id="2147483665" r:id="rId10"/>
    <p:sldLayoutId id="2147483674" r:id="rId11"/>
    <p:sldLayoutId id="2147483680" r:id="rId12"/>
    <p:sldLayoutId id="2147483681" r:id="rId13"/>
  </p:sldLayoutIdLst>
  <p:transition spd="slow">
    <p:wipe dir="d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>
            <a:spLocks noGrp="1"/>
          </p:cNvSpPr>
          <p:nvPr>
            <p:ph type="ctrTitle"/>
          </p:nvPr>
        </p:nvSpPr>
        <p:spPr>
          <a:xfrm>
            <a:off x="4312525" y="2884119"/>
            <a:ext cx="4322700" cy="9740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effectLst>
                  <a:reflection blurRad="76200" stA="22000" endPos="59000" dir="5400000" sy="-100000" algn="bl" rotWithShape="0"/>
                </a:effectLst>
              </a:rPr>
              <a:t>SMART MIRROR</a:t>
            </a:r>
            <a:endParaRPr sz="4000">
              <a:solidFill>
                <a:schemeClr val="lt1"/>
              </a:solidFill>
              <a:effectLst>
                <a:reflection blurRad="76200" stA="22000" endPos="59000" dir="5400000" sy="-100000" algn="bl" rotWithShape="0"/>
              </a:effectLst>
            </a:endParaRPr>
          </a:p>
        </p:txBody>
      </p:sp>
      <p:sp>
        <p:nvSpPr>
          <p:cNvPr id="195" name="Google Shape;195;p33"/>
          <p:cNvSpPr txBox="1">
            <a:spLocks noGrp="1"/>
          </p:cNvSpPr>
          <p:nvPr>
            <p:ph type="subTitle" idx="1"/>
          </p:nvPr>
        </p:nvSpPr>
        <p:spPr>
          <a:xfrm>
            <a:off x="4559274" y="4055222"/>
            <a:ext cx="3829200" cy="2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Didact Gothic"/>
                <a:ea typeface="Didact Gothic"/>
                <a:cs typeface="Didact Gothic"/>
                <a:sym typeface="Didact Gothic"/>
              </a:rPr>
              <a:t>Group 6</a:t>
            </a:r>
            <a:endParaRPr sz="20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196" name="Google Shape;196;p33"/>
          <p:cNvCxnSpPr>
            <a:cxnSpLocks/>
          </p:cNvCxnSpPr>
          <p:nvPr/>
        </p:nvCxnSpPr>
        <p:spPr>
          <a:xfrm>
            <a:off x="5519451" y="3894463"/>
            <a:ext cx="1897646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 b="1"/>
          </a:p>
        </p:txBody>
      </p:sp>
      <p:sp>
        <p:nvSpPr>
          <p:cNvPr id="335" name="Google Shape;335;p46"/>
          <p:cNvSpPr txBox="1">
            <a:spLocks noGrp="1"/>
          </p:cNvSpPr>
          <p:nvPr>
            <p:ph type="subTitle" idx="1"/>
          </p:nvPr>
        </p:nvSpPr>
        <p:spPr>
          <a:xfrm>
            <a:off x="946298" y="1603816"/>
            <a:ext cx="7251404" cy="31558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r>
              <a:rPr lang="en-US" sz="2000" b="1"/>
              <a:t>Mirror</a:t>
            </a:r>
            <a:r>
              <a:rPr lang="en-US" sz="2000"/>
              <a:t>: is used to reflect images;</a:t>
            </a:r>
          </a:p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r>
              <a:rPr lang="en-US" sz="2000" b="1"/>
              <a:t>Frame</a:t>
            </a:r>
            <a:r>
              <a:rPr lang="en-US" sz="2000"/>
              <a:t>: is used to protect the glass and contain the circuitry;</a:t>
            </a:r>
          </a:p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r>
              <a:rPr lang="en-US" sz="2000" b="1"/>
              <a:t>Circuitry</a:t>
            </a:r>
            <a:r>
              <a:rPr lang="en-US" sz="2000"/>
              <a:t>: is used to contain the code, transmit electric current and control signals.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88834220"/>
      </p:ext>
    </p:extLst>
  </p:cSld>
  <p:clrMapOvr>
    <a:masterClrMapping/>
  </p:clrMapOvr>
  <p:transition spd="slow">
    <p:wipe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 b="1"/>
          </a:p>
        </p:txBody>
      </p:sp>
      <p:sp>
        <p:nvSpPr>
          <p:cNvPr id="335" name="Google Shape;335;p46"/>
          <p:cNvSpPr txBox="1">
            <a:spLocks noGrp="1"/>
          </p:cNvSpPr>
          <p:nvPr>
            <p:ph type="subTitle" idx="1"/>
          </p:nvPr>
        </p:nvSpPr>
        <p:spPr>
          <a:xfrm>
            <a:off x="946298" y="1603816"/>
            <a:ext cx="7251404" cy="31558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r>
              <a:rPr lang="en-US" sz="2000" b="1"/>
              <a:t>Mirror</a:t>
            </a:r>
            <a:r>
              <a:rPr lang="en-US" sz="2000"/>
              <a:t>: a transparent glass, with one-way reflective decal sticked on the glass surface. The rest of the glass around the display is blacked out by use of cardboard to ensure that there was a good reflection. Two-way mirror is more recommended because it lets the graphics on the display come through clearer.</a:t>
            </a:r>
          </a:p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endParaRPr sz="2000"/>
          </a:p>
        </p:txBody>
      </p:sp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42276107"/>
      </p:ext>
    </p:extLst>
  </p:cSld>
  <p:clrMapOvr>
    <a:masterClrMapping/>
  </p:clrMapOvr>
  <p:transition spd="slow">
    <p:wipe dir="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 b="1"/>
          </a:p>
        </p:txBody>
      </p:sp>
      <p:sp>
        <p:nvSpPr>
          <p:cNvPr id="335" name="Google Shape;335;p46"/>
          <p:cNvSpPr txBox="1">
            <a:spLocks noGrp="1"/>
          </p:cNvSpPr>
          <p:nvPr>
            <p:ph type="subTitle" idx="1"/>
          </p:nvPr>
        </p:nvSpPr>
        <p:spPr>
          <a:xfrm>
            <a:off x="946298" y="1603816"/>
            <a:ext cx="7251404" cy="31558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r>
              <a:rPr lang="en-US" sz="2000" b="1"/>
              <a:t>Frame</a:t>
            </a:r>
            <a:r>
              <a:rPr lang="en-US" sz="2000"/>
              <a:t>: a solid cardboard box. If possible, use a wooden frame to make it sturdier and more solid. You can also decorate it to make it more eye-catching and beautiful.</a:t>
            </a:r>
          </a:p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endParaRPr sz="2000"/>
          </a:p>
        </p:txBody>
      </p:sp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17975064"/>
      </p:ext>
    </p:extLst>
  </p:cSld>
  <p:clrMapOvr>
    <a:masterClrMapping/>
  </p:clrMapOvr>
  <p:transition spd="slow">
    <p:wipe dir="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</a:t>
            </a:r>
            <a:endParaRPr b="1"/>
          </a:p>
        </p:txBody>
      </p:sp>
      <p:sp>
        <p:nvSpPr>
          <p:cNvPr id="335" name="Google Shape;335;p46"/>
          <p:cNvSpPr txBox="1">
            <a:spLocks noGrp="1"/>
          </p:cNvSpPr>
          <p:nvPr>
            <p:ph type="subTitle" idx="1"/>
          </p:nvPr>
        </p:nvSpPr>
        <p:spPr>
          <a:xfrm>
            <a:off x="946298" y="1603816"/>
            <a:ext cx="7251404" cy="3155886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Autofit/>
          </a:bodyPr>
          <a:lstStyle/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r>
              <a:rPr lang="en-US" sz="2000" b="1"/>
              <a:t>Circuitry</a:t>
            </a:r>
            <a:r>
              <a:rPr lang="en-US" sz="2000"/>
              <a:t>:</a:t>
            </a:r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r>
              <a:rPr lang="en-US" sz="1800"/>
              <a:t>Arduino UNO;</a:t>
            </a:r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r>
              <a:rPr lang="en-US" sz="1800"/>
              <a:t>Solid core jumper wires;</a:t>
            </a:r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r>
              <a:rPr lang="en-US" sz="1800"/>
              <a:t>10KΩ potentiometer;</a:t>
            </a:r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r>
              <a:rPr lang="en-US" sz="1800"/>
              <a:t>Resistors;</a:t>
            </a:r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r>
              <a:rPr lang="en-US" sz="1800"/>
              <a:t>(16×2 character display);</a:t>
            </a:r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r>
              <a:rPr lang="en-US" sz="1800"/>
              <a:t>Temperature sensor TMP36;</a:t>
            </a:r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endParaRPr lang="en-US" sz="1800"/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endParaRPr lang="en-US" sz="1800"/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endParaRPr lang="en-US" sz="1800"/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endParaRPr lang="en-US" sz="1000"/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r>
              <a:rPr lang="en-US" sz="1800"/>
              <a:t>LCD</a:t>
            </a:r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+"/>
            </a:pPr>
            <a:r>
              <a:rPr lang="en-US" sz="1800"/>
              <a:t>USB cable;</a:t>
            </a:r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buFont typeface="Courier New" panose="02070309020205020404" pitchFamily="49" charset="0"/>
              <a:buChar char="+"/>
            </a:pPr>
            <a:r>
              <a:rPr lang="en-US" sz="1800"/>
              <a:t>Power supply;</a:t>
            </a:r>
          </a:p>
          <a:p>
            <a:pPr marL="742950" marR="0" lvl="1" indent="-285750" algn="just">
              <a:lnSpc>
                <a:spcPct val="130000"/>
              </a:lnSpc>
              <a:spcBef>
                <a:spcPts val="0"/>
              </a:spcBef>
              <a:spcAft>
                <a:spcPts val="800"/>
              </a:spcAft>
              <a:buFont typeface="Courier New" panose="02070309020205020404" pitchFamily="49" charset="0"/>
              <a:buChar char="+"/>
            </a:pPr>
            <a:r>
              <a:rPr lang="en-US" sz="1800"/>
              <a:t>Switch.</a:t>
            </a:r>
          </a:p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endParaRPr lang="en-US" sz="2000"/>
          </a:p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endParaRPr sz="2000"/>
          </a:p>
        </p:txBody>
      </p:sp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18040750"/>
      </p:ext>
    </p:extLst>
  </p:cSld>
  <p:clrMapOvr>
    <a:masterClrMapping/>
  </p:clrMapOvr>
  <p:transition spd="slow">
    <p:wipe dir="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466B597-FFF3-4DD3-A991-DD1E8A29F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3012" y="0"/>
            <a:ext cx="497797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884444"/>
      </p:ext>
    </p:extLst>
  </p:cSld>
  <p:clrMapOvr>
    <a:masterClrMapping/>
  </p:clrMapOvr>
  <p:transition spd="slow">
    <p:wipe dir="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 b="1"/>
          </a:p>
        </p:txBody>
      </p:sp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D4B319C-7249-458D-A03B-22537602D89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61440" y="1432632"/>
            <a:ext cx="4021119" cy="359108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37026374"/>
      </p:ext>
    </p:extLst>
  </p:cSld>
  <p:clrMapOvr>
    <a:masterClrMapping/>
  </p:clrMapOvr>
  <p:transition spd="slow">
    <p:wipe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 b="1"/>
          </a:p>
        </p:txBody>
      </p:sp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1B05F499-5345-4D3E-82E6-C40F011FD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893" y="1447536"/>
            <a:ext cx="8038214" cy="3496602"/>
          </a:xfrm>
        </p:spPr>
        <p:txBody>
          <a:bodyPr/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#include &lt;LiquidCrystal.h&gt;  //implement LiquidCrystal and setCursor()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#include &lt;DS1307RTC.h&gt;      //provide RTC control functions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#include &lt;TimeLib.h&gt;        //implement functions getting real time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LiquidCrystal lcd(12, 11, 5, 4, 3, 2);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const int switchPin = 8;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 hits = 0;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 switchState = 0;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 prevSwitchState = 0;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 tempPin = 1;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 temValue;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float tempCelsius;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 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int countQuotes = 0;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String quotes[14];</a:t>
            </a:r>
            <a:endParaRPr lang="en-US" sz="12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l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4190977905"/>
      </p:ext>
    </p:extLst>
  </p:cSld>
  <p:clrMapOvr>
    <a:masterClrMapping/>
  </p:clrMapOvr>
  <p:transition spd="slow">
    <p:wipe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 b="1"/>
          </a:p>
        </p:txBody>
      </p:sp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1B05F499-5345-4D3E-82E6-C40F011FD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893" y="1447536"/>
            <a:ext cx="8038214" cy="3695964"/>
          </a:xfrm>
        </p:spPr>
        <p:txBody>
          <a:bodyPr numCol="2"/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void setup()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lcd.clear();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lcd.begin(16, 2);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pinMode(switchPin, INPUT);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void loop()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switchState = digitalRead(switchPin);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if (switchState != prevSwitchState)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if (switchState == LOW)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hits++;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	switch (hits % 3)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case 0: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timeDisplay();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delay(300);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break;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case 1: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weatherDisplay();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delay(300);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break;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case 2: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quotesDisplay();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delay(300);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break;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}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}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}</a:t>
            </a:r>
            <a:endParaRPr lang="en-US" sz="1100">
              <a:effectLst/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986273"/>
      </p:ext>
    </p:extLst>
  </p:cSld>
  <p:clrMapOvr>
    <a:masterClrMapping/>
  </p:clrMapOvr>
  <p:transition spd="slow">
    <p:wipe dir="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 b="1"/>
          </a:p>
        </p:txBody>
      </p:sp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1B05F499-5345-4D3E-82E6-C40F011FD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893" y="1447536"/>
            <a:ext cx="8038214" cy="3496602"/>
          </a:xfrm>
        </p:spPr>
        <p:txBody>
          <a:bodyPr numCol="2"/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void print2digits(int number)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if (number &gt;= 0 &amp;&amp; number &lt; 10)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lcd.write('0');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}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lcd.print(number);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  <a:endParaRPr lang="en-US" sz="1050">
              <a:effectLst/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void timeDisplay()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tmElements_t tm;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lcd.clear();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if (RTC.read(tm))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lcd.setCursor(4, 0);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print2digits(tm.Hour);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lcd.write(':');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print2digits(tm.Minute);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lcd.write(':');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print2digits(tm.Second);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lcd.setCursor(3, 1);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print2digits(tm.Day);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lcd.write('/');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print2digits(tm.Month);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lcd.write('/');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lcd.print(tmYearToCalendar(tm.Year));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}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6844149"/>
      </p:ext>
    </p:extLst>
  </p:cSld>
  <p:clrMapOvr>
    <a:masterClrMapping/>
  </p:clrMapOvr>
  <p:transition spd="slow">
    <p:wipe dir="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 b="1"/>
          </a:p>
        </p:txBody>
      </p:sp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1B05F499-5345-4D3E-82E6-C40F011FD0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893" y="1447536"/>
            <a:ext cx="8038214" cy="3496602"/>
          </a:xfrm>
        </p:spPr>
        <p:txBody>
          <a:bodyPr numCol="2"/>
          <a:lstStyle/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void weatherDisplay()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temValue = analogRead(tempPin);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tempCelsius = temValue * 500 / 1023;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lcd.clear();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lcd.setCursor(2, 0);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lcd.print("Temperature: ");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lcd.setCursor(6, 1);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lcd.print(round(tempCelsius));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lcd.write(0xDF);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lcd.print("C");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endParaRPr lang="en-US" sz="1200"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endParaRPr lang="en-US" sz="1200">
              <a:effectLst/>
              <a:latin typeface="Consolas" panose="020B06090202040302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void quotesDisplay()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lcd.clear();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lcd.setCursor(0, 0);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String text1 = quotes[countQuotes++];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lcd.print(text1);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lcd.setCursor(0, 1);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String text2 = quotes[countQuotes++];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lcd.print(text2);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if (countQuotes &gt;= 14)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{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countQuotes %= 14;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}</a:t>
            </a:r>
          </a:p>
          <a:p>
            <a:pPr marL="0" marR="0" algn="l"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latin typeface="Consolas" panose="020B06090202040302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25350057"/>
      </p:ext>
    </p:extLst>
  </p:cSld>
  <p:clrMapOvr>
    <a:masterClrMapping/>
  </p:clrMapOvr>
  <p:transition spd="slow"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9"/>
          <p:cNvPicPr preferRelativeResize="0"/>
          <p:nvPr/>
        </p:nvPicPr>
        <p:blipFill rotWithShape="1"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2788" b="2788"/>
          <a:stretch/>
        </p:blipFill>
        <p:spPr>
          <a:xfrm>
            <a:off x="1321621" y="1653990"/>
            <a:ext cx="2105437" cy="1821083"/>
          </a:xfrm>
          <a:prstGeom prst="triangle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253" name="Google Shape;253;p39"/>
          <p:cNvSpPr txBox="1">
            <a:spLocks noGrp="1"/>
          </p:cNvSpPr>
          <p:nvPr>
            <p:ph type="title" idx="4"/>
          </p:nvPr>
        </p:nvSpPr>
        <p:spPr>
          <a:xfrm>
            <a:off x="4858521" y="3611577"/>
            <a:ext cx="3833205" cy="3685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LE NGUYEN HUU Q</a:t>
            </a:r>
            <a:r>
              <a:rPr lang="en-US" b="1"/>
              <a:t>u</a:t>
            </a:r>
            <a:r>
              <a:rPr lang="en" b="1"/>
              <a:t>OC</a:t>
            </a:r>
            <a:endParaRPr b="1"/>
          </a:p>
        </p:txBody>
      </p:sp>
      <p:sp>
        <p:nvSpPr>
          <p:cNvPr id="254" name="Google Shape;254;p39"/>
          <p:cNvSpPr txBox="1">
            <a:spLocks noGrp="1"/>
          </p:cNvSpPr>
          <p:nvPr>
            <p:ph type="title"/>
          </p:nvPr>
        </p:nvSpPr>
        <p:spPr>
          <a:xfrm>
            <a:off x="695621" y="3611577"/>
            <a:ext cx="3600025" cy="3685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LE NGUYEN PHUONG</a:t>
            </a:r>
            <a:endParaRPr b="1"/>
          </a:p>
        </p:txBody>
      </p:sp>
      <p:sp>
        <p:nvSpPr>
          <p:cNvPr id="259" name="Google Shape;259;p39"/>
          <p:cNvSpPr txBox="1">
            <a:spLocks noGrp="1"/>
          </p:cNvSpPr>
          <p:nvPr>
            <p:ph type="title" idx="6"/>
          </p:nvPr>
        </p:nvSpPr>
        <p:spPr>
          <a:xfrm>
            <a:off x="1687950" y="530725"/>
            <a:ext cx="5768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Our team</a:t>
            </a:r>
            <a:endParaRPr b="1"/>
          </a:p>
        </p:txBody>
      </p:sp>
      <p:cxnSp>
        <p:nvCxnSpPr>
          <p:cNvPr id="260" name="Google Shape;260;p39"/>
          <p:cNvCxnSpPr/>
          <p:nvPr/>
        </p:nvCxnSpPr>
        <p:spPr>
          <a:xfrm>
            <a:off x="4251963" y="1168413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62" name="Google Shape;262;p39"/>
          <p:cNvPicPr preferRelativeResize="0"/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14762" b="14762"/>
          <a:stretch/>
        </p:blipFill>
        <p:spPr>
          <a:xfrm rot="10800000">
            <a:off x="5586138" y="1696864"/>
            <a:ext cx="2105438" cy="1747309"/>
          </a:xfrm>
          <a:prstGeom prst="triangle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263" name="Google Shape;263;p39"/>
          <p:cNvSpPr/>
          <p:nvPr/>
        </p:nvSpPr>
        <p:spPr>
          <a:xfrm>
            <a:off x="1321622" y="1650564"/>
            <a:ext cx="2105438" cy="1828800"/>
          </a:xfrm>
          <a:prstGeom prst="triangle">
            <a:avLst>
              <a:gd name="adj" fmla="val 50000"/>
            </a:avLst>
          </a:prstGeom>
          <a:solidFill>
            <a:srgbClr val="EEEEEE">
              <a:alpha val="30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9"/>
          <p:cNvSpPr/>
          <p:nvPr/>
        </p:nvSpPr>
        <p:spPr>
          <a:xfrm rot="10800000">
            <a:off x="5573326" y="1695415"/>
            <a:ext cx="2118250" cy="1773936"/>
          </a:xfrm>
          <a:prstGeom prst="triangle">
            <a:avLst>
              <a:gd name="adj" fmla="val 50000"/>
            </a:avLst>
          </a:prstGeom>
          <a:solidFill>
            <a:srgbClr val="EEEEEE">
              <a:alpha val="3021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6"/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9516" r="9516"/>
          <a:stretch/>
        </p:blipFill>
        <p:spPr>
          <a:xfrm>
            <a:off x="-6288174" y="-3280217"/>
            <a:ext cx="12187200" cy="8466600"/>
          </a:xfrm>
          <a:prstGeom prst="triangle">
            <a:avLst>
              <a:gd name="adj" fmla="val 49963"/>
            </a:avLst>
          </a:prstGeom>
          <a:noFill/>
          <a:ln>
            <a:noFill/>
          </a:ln>
        </p:spPr>
      </p:pic>
      <p:sp>
        <p:nvSpPr>
          <p:cNvPr id="227" name="Google Shape;227;p36"/>
          <p:cNvSpPr/>
          <p:nvPr/>
        </p:nvSpPr>
        <p:spPr>
          <a:xfrm>
            <a:off x="-7108432" y="-3725908"/>
            <a:ext cx="13101900" cy="9029700"/>
          </a:xfrm>
          <a:prstGeom prst="triangle">
            <a:avLst>
              <a:gd name="adj" fmla="val 50000"/>
            </a:avLst>
          </a:prstGeom>
          <a:solidFill>
            <a:srgbClr val="EEEEEE">
              <a:alpha val="32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6"/>
          <p:cNvSpPr txBox="1">
            <a:spLocks noGrp="1"/>
          </p:cNvSpPr>
          <p:nvPr>
            <p:ph type="title"/>
          </p:nvPr>
        </p:nvSpPr>
        <p:spPr>
          <a:xfrm>
            <a:off x="4098275" y="2260991"/>
            <a:ext cx="4110200" cy="11086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/>
              <a:t>CONCLUSION AND DEVELOPEMENTS</a:t>
            </a:r>
          </a:p>
        </p:txBody>
      </p:sp>
      <p:sp>
        <p:nvSpPr>
          <p:cNvPr id="229" name="Google Shape;229;p36"/>
          <p:cNvSpPr txBox="1">
            <a:spLocks noGrp="1"/>
          </p:cNvSpPr>
          <p:nvPr>
            <p:ph type="title" idx="2"/>
          </p:nvPr>
        </p:nvSpPr>
        <p:spPr>
          <a:xfrm>
            <a:off x="5151175" y="1031000"/>
            <a:ext cx="3057300" cy="13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03</a:t>
            </a:r>
            <a:endParaRPr b="1"/>
          </a:p>
        </p:txBody>
      </p:sp>
      <p:cxnSp>
        <p:nvCxnSpPr>
          <p:cNvPr id="231" name="Google Shape;231;p36"/>
          <p:cNvCxnSpPr/>
          <p:nvPr/>
        </p:nvCxnSpPr>
        <p:spPr>
          <a:xfrm>
            <a:off x="7425248" y="3467369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D505FC09-9390-40D5-954B-D228CDCC67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0675" y="3653256"/>
            <a:ext cx="2747700" cy="404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89610"/>
      </p:ext>
    </p:extLst>
  </p:cSld>
  <p:clrMapOvr>
    <a:masterClrMapping/>
  </p:clrMapOvr>
  <p:transition spd="slow">
    <p:wipe dir="d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1"/>
          <p:cNvSpPr txBox="1">
            <a:spLocks noGrp="1"/>
          </p:cNvSpPr>
          <p:nvPr>
            <p:ph type="subTitle" idx="1"/>
          </p:nvPr>
        </p:nvSpPr>
        <p:spPr>
          <a:xfrm>
            <a:off x="483733" y="2182905"/>
            <a:ext cx="3801188" cy="30057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200"/>
              </a:spcAft>
            </a:pPr>
            <a:r>
              <a:rPr lang="en-US" sz="1600">
                <a:latin typeface="Didact Gothic"/>
                <a:ea typeface="Didact Gothic"/>
                <a:cs typeface="Didact Gothic"/>
                <a:sym typeface="Didact Gothic"/>
              </a:rPr>
              <a:t>Cheap and easy to implement;</a:t>
            </a:r>
          </a:p>
          <a:p>
            <a:pPr marL="285750" indent="-285750" algn="l">
              <a:spcAft>
                <a:spcPts val="1200"/>
              </a:spcAft>
            </a:pPr>
            <a:r>
              <a:rPr lang="en-US" sz="1600">
                <a:latin typeface="Didact Gothic"/>
                <a:ea typeface="Didact Gothic"/>
                <a:cs typeface="Didact Gothic"/>
                <a:sym typeface="Didact Gothic"/>
              </a:rPr>
              <a:t>No need to use additional third-party software;</a:t>
            </a:r>
          </a:p>
          <a:p>
            <a:pPr marL="285750" indent="-285750" algn="l">
              <a:spcAft>
                <a:spcPts val="1200"/>
              </a:spcAft>
            </a:pPr>
            <a:r>
              <a:rPr lang="en-US" sz="1600">
                <a:latin typeface="Didact Gothic"/>
                <a:ea typeface="Didact Gothic"/>
                <a:cs typeface="Didact Gothic"/>
                <a:sym typeface="Didact Gothic"/>
              </a:rPr>
              <a:t>No need to use other devices like phone, tablet, laptop.</a:t>
            </a:r>
          </a:p>
        </p:txBody>
      </p:sp>
      <p:sp>
        <p:nvSpPr>
          <p:cNvPr id="278" name="Google Shape;278;p41"/>
          <p:cNvSpPr txBox="1">
            <a:spLocks noGrp="1"/>
          </p:cNvSpPr>
          <p:nvPr>
            <p:ph type="subTitle" idx="2"/>
          </p:nvPr>
        </p:nvSpPr>
        <p:spPr>
          <a:xfrm>
            <a:off x="4859079" y="2182905"/>
            <a:ext cx="3801188" cy="30057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>
              <a:spcAft>
                <a:spcPts val="1200"/>
              </a:spcAft>
            </a:pPr>
            <a:r>
              <a:rPr lang="en-US" sz="1600"/>
              <a:t>The data is taken from the sensor so the accuracy is not high;</a:t>
            </a:r>
          </a:p>
          <a:p>
            <a:pPr marL="285750" indent="-285750" algn="l">
              <a:spcAft>
                <a:spcPts val="1200"/>
              </a:spcAft>
            </a:pPr>
            <a:r>
              <a:rPr lang="en-US" sz="1600"/>
              <a:t>Not using two-way glass so the graphics on the display is not sharp.</a:t>
            </a:r>
          </a:p>
        </p:txBody>
      </p:sp>
      <p:sp>
        <p:nvSpPr>
          <p:cNvPr id="279" name="Google Shape;279;p41"/>
          <p:cNvSpPr txBox="1">
            <a:spLocks noGrp="1"/>
          </p:cNvSpPr>
          <p:nvPr>
            <p:ph type="title"/>
          </p:nvPr>
        </p:nvSpPr>
        <p:spPr>
          <a:xfrm>
            <a:off x="717649" y="1404680"/>
            <a:ext cx="3333356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ADVANTAGES</a:t>
            </a:r>
            <a:endParaRPr sz="3000"/>
          </a:p>
        </p:txBody>
      </p:sp>
      <p:sp>
        <p:nvSpPr>
          <p:cNvPr id="280" name="Google Shape;280;p41"/>
          <p:cNvSpPr txBox="1">
            <a:spLocks noGrp="1"/>
          </p:cNvSpPr>
          <p:nvPr>
            <p:ph type="title" idx="3"/>
          </p:nvPr>
        </p:nvSpPr>
        <p:spPr>
          <a:xfrm>
            <a:off x="4401879" y="1404680"/>
            <a:ext cx="4715588" cy="30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DISADVANTAGES</a:t>
            </a:r>
            <a:endParaRPr sz="3000"/>
          </a:p>
        </p:txBody>
      </p:sp>
      <p:cxnSp>
        <p:nvCxnSpPr>
          <p:cNvPr id="281" name="Google Shape;281;p41"/>
          <p:cNvCxnSpPr/>
          <p:nvPr/>
        </p:nvCxnSpPr>
        <p:spPr>
          <a:xfrm>
            <a:off x="2060777" y="1878542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2" name="Google Shape;282;p41"/>
          <p:cNvCxnSpPr/>
          <p:nvPr/>
        </p:nvCxnSpPr>
        <p:spPr>
          <a:xfrm>
            <a:off x="6436123" y="1854158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 dir="d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1169581" y="530725"/>
            <a:ext cx="6804838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DIRECTIONS</a:t>
            </a:r>
            <a:endParaRPr b="1"/>
          </a:p>
        </p:txBody>
      </p:sp>
      <p:sp>
        <p:nvSpPr>
          <p:cNvPr id="335" name="Google Shape;335;p46"/>
          <p:cNvSpPr txBox="1">
            <a:spLocks noGrp="1"/>
          </p:cNvSpPr>
          <p:nvPr>
            <p:ph type="subTitle" idx="1"/>
          </p:nvPr>
        </p:nvSpPr>
        <p:spPr>
          <a:xfrm>
            <a:off x="946298" y="1603816"/>
            <a:ext cx="7251404" cy="315588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r>
              <a:rPr lang="en-US" sz="2000"/>
              <a:t>Increase size and make a stronger frame;</a:t>
            </a:r>
          </a:p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r>
              <a:rPr lang="en-US" sz="2000"/>
              <a:t>Add motion sensor to detect people coming;</a:t>
            </a:r>
          </a:p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r>
              <a:rPr lang="en-US" sz="2000"/>
              <a:t>Add feature connecting wifi to get data from Google;</a:t>
            </a:r>
          </a:p>
          <a:p>
            <a:pPr marL="342900" marR="0" lvl="0" indent="-342900" algn="just">
              <a:lnSpc>
                <a:spcPct val="130000"/>
              </a:lnSpc>
              <a:spcBef>
                <a:spcPts val="0"/>
              </a:spcBef>
              <a:spcAft>
                <a:spcPts val="1200"/>
              </a:spcAft>
              <a:buFont typeface="Calibri" panose="020F0502020204030204" pitchFamily="34" charset="0"/>
              <a:buChar char="-"/>
            </a:pPr>
            <a:r>
              <a:rPr lang="en-US" sz="2000"/>
              <a:t>Add more kinds of information.</a:t>
            </a:r>
          </a:p>
        </p:txBody>
      </p:sp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26689530"/>
      </p:ext>
    </p:extLst>
  </p:cSld>
  <p:clrMapOvr>
    <a:masterClrMapping/>
  </p:clrMapOvr>
  <p:transition spd="slow">
    <p:wipe dir="d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6"/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842" r="2842"/>
          <a:stretch/>
        </p:blipFill>
        <p:spPr>
          <a:xfrm>
            <a:off x="-6093600" y="-3280217"/>
            <a:ext cx="12187200" cy="8466600"/>
          </a:xfrm>
          <a:prstGeom prst="triangle">
            <a:avLst>
              <a:gd name="adj" fmla="val 49963"/>
            </a:avLst>
          </a:prstGeom>
          <a:noFill/>
          <a:ln>
            <a:noFill/>
          </a:ln>
        </p:spPr>
      </p:pic>
      <p:sp>
        <p:nvSpPr>
          <p:cNvPr id="227" name="Google Shape;227;p36"/>
          <p:cNvSpPr/>
          <p:nvPr/>
        </p:nvSpPr>
        <p:spPr>
          <a:xfrm>
            <a:off x="-6867412" y="-3736925"/>
            <a:ext cx="13101900" cy="9029700"/>
          </a:xfrm>
          <a:prstGeom prst="triangle">
            <a:avLst>
              <a:gd name="adj" fmla="val 50000"/>
            </a:avLst>
          </a:prstGeom>
          <a:solidFill>
            <a:srgbClr val="EEEEEE">
              <a:alpha val="32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6"/>
          <p:cNvSpPr txBox="1">
            <a:spLocks noGrp="1"/>
          </p:cNvSpPr>
          <p:nvPr>
            <p:ph type="title"/>
          </p:nvPr>
        </p:nvSpPr>
        <p:spPr>
          <a:xfrm>
            <a:off x="4318612" y="2260992"/>
            <a:ext cx="3889863" cy="6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/>
              <a:t>DEMONSTRATION</a:t>
            </a:r>
          </a:p>
        </p:txBody>
      </p:sp>
      <p:sp>
        <p:nvSpPr>
          <p:cNvPr id="229" name="Google Shape;229;p36"/>
          <p:cNvSpPr txBox="1">
            <a:spLocks noGrp="1"/>
          </p:cNvSpPr>
          <p:nvPr>
            <p:ph type="title" idx="2"/>
          </p:nvPr>
        </p:nvSpPr>
        <p:spPr>
          <a:xfrm>
            <a:off x="5151175" y="1031000"/>
            <a:ext cx="3057300" cy="13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04</a:t>
            </a:r>
            <a:endParaRPr b="1"/>
          </a:p>
        </p:txBody>
      </p:sp>
      <p:cxnSp>
        <p:nvCxnSpPr>
          <p:cNvPr id="231" name="Google Shape;231;p36"/>
          <p:cNvCxnSpPr/>
          <p:nvPr/>
        </p:nvCxnSpPr>
        <p:spPr>
          <a:xfrm>
            <a:off x="7425248" y="2920881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D505FC09-9390-40D5-954B-D228CDCC67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799874"/>
      </p:ext>
    </p:extLst>
  </p:cSld>
  <p:clrMapOvr>
    <a:masterClrMapping/>
  </p:clrMapOvr>
  <p:transition spd="slow">
    <p:wipe dir="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4"/>
          <p:cNvSpPr txBox="1">
            <a:spLocks noGrp="1"/>
          </p:cNvSpPr>
          <p:nvPr>
            <p:ph type="title"/>
          </p:nvPr>
        </p:nvSpPr>
        <p:spPr>
          <a:xfrm>
            <a:off x="805050" y="1766625"/>
            <a:ext cx="7533900" cy="146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>
                <a:solidFill>
                  <a:schemeClr val="lt1"/>
                </a:solidFill>
              </a:rPr>
              <a:t>DEMO</a:t>
            </a:r>
            <a:endParaRPr sz="6000" b="1">
              <a:solidFill>
                <a:schemeClr val="lt1"/>
              </a:solidFill>
            </a:endParaRPr>
          </a:p>
        </p:txBody>
      </p:sp>
      <p:cxnSp>
        <p:nvCxnSpPr>
          <p:cNvPr id="305" name="Google Shape;305;p44"/>
          <p:cNvCxnSpPr/>
          <p:nvPr/>
        </p:nvCxnSpPr>
        <p:spPr>
          <a:xfrm>
            <a:off x="2785750" y="3078300"/>
            <a:ext cx="3472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61"/>
          <p:cNvSpPr txBox="1">
            <a:spLocks noGrp="1"/>
          </p:cNvSpPr>
          <p:nvPr>
            <p:ph type="title"/>
          </p:nvPr>
        </p:nvSpPr>
        <p:spPr>
          <a:xfrm>
            <a:off x="713250" y="748938"/>
            <a:ext cx="7717500" cy="129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THANKS</a:t>
            </a:r>
          </a:p>
        </p:txBody>
      </p:sp>
      <p:sp>
        <p:nvSpPr>
          <p:cNvPr id="632" name="Google Shape;632;p61"/>
          <p:cNvSpPr txBox="1">
            <a:spLocks noGrp="1"/>
          </p:cNvSpPr>
          <p:nvPr>
            <p:ph type="body" idx="1"/>
          </p:nvPr>
        </p:nvSpPr>
        <p:spPr>
          <a:xfrm>
            <a:off x="3068250" y="2129523"/>
            <a:ext cx="3007500" cy="6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smartmirror@gmail.com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+84 337 746 758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smartmirror.com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3" name="Google Shape;633;p61"/>
          <p:cNvSpPr txBox="1">
            <a:spLocks noGrp="1"/>
          </p:cNvSpPr>
          <p:nvPr>
            <p:ph type="subTitle" idx="2"/>
          </p:nvPr>
        </p:nvSpPr>
        <p:spPr>
          <a:xfrm>
            <a:off x="3069175" y="1843125"/>
            <a:ext cx="3007500" cy="3407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Do you have any question?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35" name="Google Shape;635;p61"/>
          <p:cNvSpPr/>
          <p:nvPr/>
        </p:nvSpPr>
        <p:spPr>
          <a:xfrm>
            <a:off x="3949684" y="30149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636" name="Google Shape;636;p61"/>
          <p:cNvGrpSpPr/>
          <p:nvPr/>
        </p:nvGrpSpPr>
        <p:grpSpPr>
          <a:xfrm>
            <a:off x="4399156" y="3014949"/>
            <a:ext cx="346056" cy="345674"/>
            <a:chOff x="3303268" y="3817349"/>
            <a:chExt cx="346056" cy="345674"/>
          </a:xfrm>
        </p:grpSpPr>
        <p:sp>
          <p:nvSpPr>
            <p:cNvPr id="637" name="Google Shape;637;p61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8" name="Google Shape;638;p61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39" name="Google Shape;639;p61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0" name="Google Shape;640;p61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641" name="Google Shape;641;p61"/>
          <p:cNvGrpSpPr/>
          <p:nvPr/>
        </p:nvGrpSpPr>
        <p:grpSpPr>
          <a:xfrm>
            <a:off x="4848245" y="3014949"/>
            <a:ext cx="346056" cy="345674"/>
            <a:chOff x="3752358" y="3817349"/>
            <a:chExt cx="346056" cy="345674"/>
          </a:xfrm>
        </p:grpSpPr>
        <p:sp>
          <p:nvSpPr>
            <p:cNvPr id="642" name="Google Shape;642;p61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3" name="Google Shape;643;p61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4" name="Google Shape;644;p61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645" name="Google Shape;645;p61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30615951"/>
      </p:ext>
    </p:extLst>
  </p:cSld>
  <p:clrMapOvr>
    <a:masterClrMapping/>
  </p:clrMapOvr>
  <p:transition spd="slow">
    <p:wipe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>
            <a:spLocks noGrp="1"/>
          </p:cNvSpPr>
          <p:nvPr>
            <p:ph type="title" idx="15"/>
          </p:nvPr>
        </p:nvSpPr>
        <p:spPr>
          <a:xfrm>
            <a:off x="713225" y="2198800"/>
            <a:ext cx="34164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Table of contents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210" name="Google Shape;210;p35"/>
          <p:cNvSpPr txBox="1">
            <a:spLocks noGrp="1"/>
          </p:cNvSpPr>
          <p:nvPr>
            <p:ph type="title" idx="5"/>
          </p:nvPr>
        </p:nvSpPr>
        <p:spPr>
          <a:xfrm>
            <a:off x="5414203" y="1143359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INTRODUCTION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11" name="Google Shape;211;p35"/>
          <p:cNvSpPr txBox="1">
            <a:spLocks noGrp="1"/>
          </p:cNvSpPr>
          <p:nvPr>
            <p:ph type="title"/>
          </p:nvPr>
        </p:nvSpPr>
        <p:spPr>
          <a:xfrm>
            <a:off x="5414203" y="2003850"/>
            <a:ext cx="345335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DESIGN AND IMPLEMENT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13" name="Google Shape;213;p35"/>
          <p:cNvSpPr txBox="1">
            <a:spLocks noGrp="1"/>
          </p:cNvSpPr>
          <p:nvPr>
            <p:ph type="title" idx="2"/>
          </p:nvPr>
        </p:nvSpPr>
        <p:spPr>
          <a:xfrm>
            <a:off x="4805799" y="116406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01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14" name="Google Shape;214;p35"/>
          <p:cNvSpPr txBox="1">
            <a:spLocks noGrp="1"/>
          </p:cNvSpPr>
          <p:nvPr>
            <p:ph type="title" idx="3"/>
          </p:nvPr>
        </p:nvSpPr>
        <p:spPr>
          <a:xfrm>
            <a:off x="4805799" y="203199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02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15" name="Google Shape;215;p35"/>
          <p:cNvSpPr txBox="1">
            <a:spLocks noGrp="1"/>
          </p:cNvSpPr>
          <p:nvPr>
            <p:ph type="title" idx="6"/>
          </p:nvPr>
        </p:nvSpPr>
        <p:spPr>
          <a:xfrm>
            <a:off x="5414203" y="2859709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CONCLUSION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17" name="Google Shape;217;p35"/>
          <p:cNvSpPr txBox="1">
            <a:spLocks noGrp="1"/>
          </p:cNvSpPr>
          <p:nvPr>
            <p:ph type="title" idx="4"/>
          </p:nvPr>
        </p:nvSpPr>
        <p:spPr>
          <a:xfrm>
            <a:off x="5414203" y="3727634"/>
            <a:ext cx="3193800" cy="3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/>
              <a:t>DEMONSTRATION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19" name="Google Shape;219;p35"/>
          <p:cNvSpPr txBox="1">
            <a:spLocks noGrp="1"/>
          </p:cNvSpPr>
          <p:nvPr>
            <p:ph type="title" idx="7"/>
          </p:nvPr>
        </p:nvSpPr>
        <p:spPr>
          <a:xfrm>
            <a:off x="4805799" y="2880418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03</a:t>
            </a:r>
            <a:endParaRPr sz="2000" b="1">
              <a:solidFill>
                <a:schemeClr val="dk1"/>
              </a:solidFill>
            </a:endParaRPr>
          </a:p>
        </p:txBody>
      </p:sp>
      <p:sp>
        <p:nvSpPr>
          <p:cNvPr id="220" name="Google Shape;220;p35"/>
          <p:cNvSpPr txBox="1">
            <a:spLocks noGrp="1"/>
          </p:cNvSpPr>
          <p:nvPr>
            <p:ph type="title" idx="8"/>
          </p:nvPr>
        </p:nvSpPr>
        <p:spPr>
          <a:xfrm>
            <a:off x="4805799" y="3748340"/>
            <a:ext cx="684600" cy="29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</a:rPr>
              <a:t>04</a:t>
            </a:r>
            <a:endParaRPr sz="2000" b="1">
              <a:solidFill>
                <a:schemeClr val="dk1"/>
              </a:solidFill>
            </a:endParaRPr>
          </a:p>
        </p:txBody>
      </p:sp>
      <p:cxnSp>
        <p:nvCxnSpPr>
          <p:cNvPr id="221" name="Google Shape;221;p35"/>
          <p:cNvCxnSpPr/>
          <p:nvPr/>
        </p:nvCxnSpPr>
        <p:spPr>
          <a:xfrm>
            <a:off x="819525" y="302600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6"/>
          <p:cNvPicPr preferRelativeResize="0"/>
          <p:nvPr/>
        </p:nvPicPr>
        <p:blipFill rotWithShape="1">
          <a:blip r:embed="rId3">
            <a:alphaModFix/>
          </a:blip>
          <a:srcRect l="-22703" t="-36170" r="379" b="10447"/>
          <a:stretch/>
        </p:blipFill>
        <p:spPr>
          <a:xfrm>
            <a:off x="-5733350" y="-3280217"/>
            <a:ext cx="12187200" cy="8466600"/>
          </a:xfrm>
          <a:prstGeom prst="triangle">
            <a:avLst>
              <a:gd name="adj" fmla="val 49963"/>
            </a:avLst>
          </a:prstGeom>
          <a:noFill/>
          <a:ln>
            <a:noFill/>
          </a:ln>
        </p:spPr>
      </p:pic>
      <p:sp>
        <p:nvSpPr>
          <p:cNvPr id="227" name="Google Shape;227;p36"/>
          <p:cNvSpPr/>
          <p:nvPr/>
        </p:nvSpPr>
        <p:spPr>
          <a:xfrm>
            <a:off x="-6534075" y="-3736925"/>
            <a:ext cx="13101900" cy="9029700"/>
          </a:xfrm>
          <a:prstGeom prst="triangle">
            <a:avLst>
              <a:gd name="adj" fmla="val 50000"/>
            </a:avLst>
          </a:prstGeom>
          <a:solidFill>
            <a:srgbClr val="EEEEEE">
              <a:alpha val="32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6"/>
          <p:cNvSpPr txBox="1">
            <a:spLocks noGrp="1"/>
          </p:cNvSpPr>
          <p:nvPr>
            <p:ph type="title"/>
          </p:nvPr>
        </p:nvSpPr>
        <p:spPr>
          <a:xfrm>
            <a:off x="4784875" y="2260992"/>
            <a:ext cx="3423600" cy="6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/>
              <a:t>INTRODUCTION</a:t>
            </a:r>
          </a:p>
        </p:txBody>
      </p:sp>
      <p:sp>
        <p:nvSpPr>
          <p:cNvPr id="229" name="Google Shape;229;p36"/>
          <p:cNvSpPr txBox="1">
            <a:spLocks noGrp="1"/>
          </p:cNvSpPr>
          <p:nvPr>
            <p:ph type="title" idx="2"/>
          </p:nvPr>
        </p:nvSpPr>
        <p:spPr>
          <a:xfrm>
            <a:off x="5151175" y="1031000"/>
            <a:ext cx="3057300" cy="13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01</a:t>
            </a:r>
            <a:endParaRPr b="1"/>
          </a:p>
        </p:txBody>
      </p:sp>
      <p:cxnSp>
        <p:nvCxnSpPr>
          <p:cNvPr id="231" name="Google Shape;231;p36"/>
          <p:cNvCxnSpPr/>
          <p:nvPr/>
        </p:nvCxnSpPr>
        <p:spPr>
          <a:xfrm>
            <a:off x="7425248" y="2920881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D505FC09-9390-40D5-954B-D228CDCC67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wipe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7"/>
          <p:cNvSpPr txBox="1">
            <a:spLocks noGrp="1"/>
          </p:cNvSpPr>
          <p:nvPr>
            <p:ph type="title"/>
          </p:nvPr>
        </p:nvSpPr>
        <p:spPr>
          <a:xfrm>
            <a:off x="638950" y="1364000"/>
            <a:ext cx="52620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b="1"/>
              <a:t>introduction </a:t>
            </a:r>
            <a:endParaRPr b="1"/>
          </a:p>
        </p:txBody>
      </p:sp>
      <p:sp>
        <p:nvSpPr>
          <p:cNvPr id="237" name="Google Shape;237;p37"/>
          <p:cNvSpPr txBox="1">
            <a:spLocks noGrp="1"/>
          </p:cNvSpPr>
          <p:nvPr>
            <p:ph type="subTitle" idx="1"/>
          </p:nvPr>
        </p:nvSpPr>
        <p:spPr>
          <a:xfrm>
            <a:off x="638950" y="2187099"/>
            <a:ext cx="3784194" cy="19064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A </a:t>
            </a:r>
            <a:r>
              <a:rPr lang="en-US" sz="1500" b="1">
                <a:latin typeface="Didact Gothic"/>
                <a:ea typeface="Didact Gothic"/>
                <a:cs typeface="Didact Gothic"/>
                <a:sym typeface="Didact Gothic"/>
              </a:rPr>
              <a:t>smart mirror</a:t>
            </a: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 is a </a:t>
            </a:r>
            <a:r>
              <a:rPr lang="en-US" sz="1500" b="1">
                <a:latin typeface="Didact Gothic"/>
                <a:ea typeface="Didact Gothic"/>
                <a:cs typeface="Didact Gothic"/>
                <a:sym typeface="Didact Gothic"/>
              </a:rPr>
              <a:t>two-way mirror </a:t>
            </a: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with an electronic </a:t>
            </a:r>
            <a:r>
              <a:rPr lang="en-US" sz="1500" b="1">
                <a:latin typeface="Didact Gothic"/>
                <a:ea typeface="Didact Gothic"/>
                <a:cs typeface="Didact Gothic"/>
                <a:sym typeface="Didact Gothic"/>
              </a:rPr>
              <a:t>display</a:t>
            </a: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 attached behind the glass;</a:t>
            </a:r>
          </a:p>
          <a:p>
            <a:pPr marL="285750" lvl="0" indent="-285750" algn="l" rtl="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It can show </a:t>
            </a:r>
            <a:r>
              <a:rPr lang="en-US" sz="1500" b="1">
                <a:latin typeface="Didact Gothic"/>
                <a:ea typeface="Didact Gothic"/>
                <a:cs typeface="Didact Gothic"/>
                <a:sym typeface="Didact Gothic"/>
              </a:rPr>
              <a:t>time</a:t>
            </a: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, </a:t>
            </a:r>
            <a:r>
              <a:rPr lang="en-US" sz="1500" b="1">
                <a:latin typeface="Didact Gothic"/>
                <a:ea typeface="Didact Gothic"/>
                <a:cs typeface="Didact Gothic"/>
                <a:sym typeface="Didact Gothic"/>
              </a:rPr>
              <a:t>date</a:t>
            </a: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, </a:t>
            </a:r>
            <a:r>
              <a:rPr lang="en-US" sz="1500" b="1">
                <a:latin typeface="Didact Gothic"/>
                <a:ea typeface="Didact Gothic"/>
                <a:cs typeface="Didact Gothic"/>
                <a:sym typeface="Didact Gothic"/>
              </a:rPr>
              <a:t>weather</a:t>
            </a: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, and </a:t>
            </a:r>
            <a:r>
              <a:rPr lang="en-US" sz="1500" b="1">
                <a:latin typeface="Didact Gothic"/>
                <a:ea typeface="Didact Gothic"/>
                <a:cs typeface="Didact Gothic"/>
                <a:sym typeface="Didact Gothic"/>
              </a:rPr>
              <a:t>news updates.</a:t>
            </a:r>
          </a:p>
          <a:p>
            <a:pPr marL="285750" lvl="0" indent="-285750" algn="l" rtl="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500"/>
              <a:t>It </a:t>
            </a: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would be useful for busy individuals who want to </a:t>
            </a:r>
            <a:r>
              <a:rPr lang="en-US" sz="1500" b="1">
                <a:latin typeface="Didact Gothic"/>
                <a:ea typeface="Didact Gothic"/>
                <a:cs typeface="Didact Gothic"/>
                <a:sym typeface="Didact Gothic"/>
              </a:rPr>
              <a:t>multitask</a:t>
            </a: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 and </a:t>
            </a:r>
            <a:r>
              <a:rPr lang="en-US" sz="1500" b="1">
                <a:latin typeface="Didact Gothic"/>
                <a:ea typeface="Didact Gothic"/>
                <a:cs typeface="Didact Gothic"/>
                <a:sym typeface="Didact Gothic"/>
              </a:rPr>
              <a:t>stay informed </a:t>
            </a: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while </a:t>
            </a:r>
            <a:r>
              <a:rPr lang="en-US" sz="1500" b="1">
                <a:latin typeface="Didact Gothic"/>
                <a:ea typeface="Didact Gothic"/>
                <a:cs typeface="Didact Gothic"/>
                <a:sym typeface="Didact Gothic"/>
              </a:rPr>
              <a:t>on the go</a:t>
            </a:r>
            <a:r>
              <a:rPr lang="en-US" sz="1500">
                <a:latin typeface="Didact Gothic"/>
                <a:ea typeface="Didact Gothic"/>
                <a:cs typeface="Didact Gothic"/>
                <a:sym typeface="Didact Gothic"/>
              </a:rPr>
              <a:t>.</a:t>
            </a:r>
            <a:endParaRPr lang="en-US" sz="1500" b="1"/>
          </a:p>
        </p:txBody>
      </p:sp>
      <p:pic>
        <p:nvPicPr>
          <p:cNvPr id="238" name="Google Shape;238;p37"/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9773" r="29773"/>
          <a:stretch/>
        </p:blipFill>
        <p:spPr>
          <a:xfrm>
            <a:off x="5337380" y="289346"/>
            <a:ext cx="3267290" cy="4543002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7"/>
          <p:cNvSpPr/>
          <p:nvPr/>
        </p:nvSpPr>
        <p:spPr>
          <a:xfrm>
            <a:off x="5337562" y="300150"/>
            <a:ext cx="3267108" cy="4543200"/>
          </a:xfrm>
          <a:prstGeom prst="rect">
            <a:avLst/>
          </a:prstGeom>
          <a:solidFill>
            <a:srgbClr val="EEEEEE">
              <a:alpha val="235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0" name="Google Shape;240;p37"/>
          <p:cNvCxnSpPr/>
          <p:nvPr/>
        </p:nvCxnSpPr>
        <p:spPr>
          <a:xfrm>
            <a:off x="738775" y="2178355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0"/>
          <p:cNvSpPr txBox="1">
            <a:spLocks noGrp="1"/>
          </p:cNvSpPr>
          <p:nvPr>
            <p:ph type="ctrTitle"/>
          </p:nvPr>
        </p:nvSpPr>
        <p:spPr>
          <a:xfrm>
            <a:off x="1690800" y="2402800"/>
            <a:ext cx="5762400" cy="11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</a:rPr>
              <a:t>Problem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271" name="Google Shape;271;p40"/>
          <p:cNvSpPr txBox="1">
            <a:spLocks noGrp="1"/>
          </p:cNvSpPr>
          <p:nvPr>
            <p:ph type="subTitle" idx="1"/>
          </p:nvPr>
        </p:nvSpPr>
        <p:spPr>
          <a:xfrm>
            <a:off x="1520456" y="3730300"/>
            <a:ext cx="6103088" cy="79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600"/>
              </a:spcAft>
              <a:buFontTx/>
              <a:buChar char="-"/>
            </a:pPr>
            <a:r>
              <a:rPr lang="en" sz="2000"/>
              <a:t>Using smartphone: </a:t>
            </a:r>
            <a:r>
              <a:rPr lang="en" sz="2000" b="1"/>
              <a:t>time-consuming</a:t>
            </a:r>
            <a:r>
              <a:rPr lang="en" sz="2000"/>
              <a:t> and </a:t>
            </a:r>
            <a:r>
              <a:rPr lang="en" sz="2000" b="1"/>
              <a:t>distracting</a:t>
            </a:r>
            <a:r>
              <a:rPr lang="en" sz="2000"/>
              <a:t>;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" sz="2000"/>
              <a:t>Using Google Assistant Glass Mirror: </a:t>
            </a:r>
            <a:r>
              <a:rPr lang="en" sz="2000" b="1"/>
              <a:t>expensive</a:t>
            </a:r>
            <a:r>
              <a:rPr lang="en" sz="2000"/>
              <a:t>.</a:t>
            </a:r>
            <a:endParaRPr sz="2000">
              <a:solidFill>
                <a:schemeClr val="lt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cxnSp>
        <p:nvCxnSpPr>
          <p:cNvPr id="272" name="Google Shape;272;p40"/>
          <p:cNvCxnSpPr/>
          <p:nvPr/>
        </p:nvCxnSpPr>
        <p:spPr>
          <a:xfrm>
            <a:off x="4149300" y="3390100"/>
            <a:ext cx="8454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 dir="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6"/>
          <p:cNvSpPr txBox="1">
            <a:spLocks noGrp="1"/>
          </p:cNvSpPr>
          <p:nvPr>
            <p:ph type="title"/>
          </p:nvPr>
        </p:nvSpPr>
        <p:spPr>
          <a:xfrm>
            <a:off x="1974300" y="530725"/>
            <a:ext cx="51954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COMPARISONS</a:t>
            </a:r>
            <a:endParaRPr b="1"/>
          </a:p>
        </p:txBody>
      </p:sp>
      <p:cxnSp>
        <p:nvCxnSpPr>
          <p:cNvPr id="338" name="Google Shape;338;p46"/>
          <p:cNvCxnSpPr/>
          <p:nvPr/>
        </p:nvCxnSpPr>
        <p:spPr>
          <a:xfrm>
            <a:off x="4248456" y="1309313"/>
            <a:ext cx="6471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" name="Picture 2" descr="SmartMirror Market Comparisons">
            <a:extLst>
              <a:ext uri="{FF2B5EF4-FFF2-40B4-BE49-F238E27FC236}">
                <a16:creationId xmlns:a16="http://schemas.microsoft.com/office/drawing/2014/main" id="{94034C0B-90B3-4E57-BC3C-810795632B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575" y="1559302"/>
            <a:ext cx="5426850" cy="3053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2585764"/>
      </p:ext>
    </p:extLst>
  </p:cSld>
  <p:clrMapOvr>
    <a:masterClrMapping/>
  </p:clrMapOvr>
  <p:transition spd="slow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2"/>
          <p:cNvSpPr txBox="1">
            <a:spLocks noGrp="1"/>
          </p:cNvSpPr>
          <p:nvPr>
            <p:ph type="ctrTitle"/>
          </p:nvPr>
        </p:nvSpPr>
        <p:spPr>
          <a:xfrm>
            <a:off x="1690800" y="0"/>
            <a:ext cx="5762400" cy="113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</a:rPr>
              <a:t>Solution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288" name="Google Shape;288;p42"/>
          <p:cNvSpPr txBox="1">
            <a:spLocks noGrp="1"/>
          </p:cNvSpPr>
          <p:nvPr>
            <p:ph type="subTitle" idx="1"/>
          </p:nvPr>
        </p:nvSpPr>
        <p:spPr>
          <a:xfrm>
            <a:off x="1690800" y="1035249"/>
            <a:ext cx="5762400" cy="26664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tx1">
                    <a:lumMod val="75000"/>
                  </a:schemeClr>
                </a:solidFill>
              </a:rPr>
              <a:t>Get informed </a:t>
            </a:r>
            <a:r>
              <a:rPr lang="en-US" sz="2000">
                <a:solidFill>
                  <a:schemeClr val="tx1">
                    <a:lumMod val="75000"/>
                  </a:schemeClr>
                </a:solidFill>
              </a:rPr>
              <a:t>while finishing daily tasks </a:t>
            </a:r>
            <a:r>
              <a:rPr lang="en-US" sz="2000" b="1">
                <a:solidFill>
                  <a:schemeClr val="tx1">
                    <a:lumMod val="75000"/>
                  </a:schemeClr>
                </a:solidFill>
              </a:rPr>
              <a:t>without</a:t>
            </a:r>
            <a:r>
              <a:rPr lang="en-US" sz="2000">
                <a:solidFill>
                  <a:schemeClr val="tx1">
                    <a:lumMod val="75000"/>
                  </a:schemeClr>
                </a:solidFill>
              </a:rPr>
              <a:t> constantly pulling out a </a:t>
            </a:r>
            <a:r>
              <a:rPr lang="en-US" sz="2000" b="1">
                <a:solidFill>
                  <a:schemeClr val="tx1">
                    <a:lumMod val="75000"/>
                  </a:schemeClr>
                </a:solidFill>
              </a:rPr>
              <a:t>device</a:t>
            </a:r>
            <a:r>
              <a:rPr lang="en-US" sz="2000">
                <a:solidFill>
                  <a:schemeClr val="tx1">
                    <a:lumMod val="75000"/>
                  </a:schemeClr>
                </a:solidFill>
              </a:rPr>
              <a:t>;</a:t>
            </a:r>
          </a:p>
          <a:p>
            <a:pPr marL="285750" indent="-28575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chemeClr val="tx1">
                    <a:lumMod val="75000"/>
                  </a:schemeClr>
                </a:solidFill>
              </a:rPr>
              <a:t>Cheap</a:t>
            </a:r>
            <a:r>
              <a:rPr lang="en-US" sz="2000">
                <a:solidFill>
                  <a:schemeClr val="tx1">
                    <a:lumMod val="75000"/>
                  </a:schemeClr>
                </a:solidFill>
              </a:rPr>
              <a:t> and </a:t>
            </a:r>
            <a:r>
              <a:rPr lang="en-US" sz="2000" b="1">
                <a:solidFill>
                  <a:schemeClr val="tx1">
                    <a:lumMod val="75000"/>
                  </a:schemeClr>
                </a:solidFill>
              </a:rPr>
              <a:t>easy</a:t>
            </a:r>
            <a:r>
              <a:rPr lang="en-US" sz="2000">
                <a:solidFill>
                  <a:schemeClr val="tx1">
                    <a:lumMod val="75000"/>
                  </a:schemeClr>
                </a:solidFill>
              </a:rPr>
              <a:t> to produce.</a:t>
            </a: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</a:pPr>
            <a:endParaRPr lang="en-US" sz="1600">
              <a:solidFill>
                <a:schemeClr val="tx1">
                  <a:lumMod val="75000"/>
                </a:schemeClr>
              </a:solidFill>
            </a:endParaRPr>
          </a:p>
        </p:txBody>
      </p:sp>
      <p:cxnSp>
        <p:nvCxnSpPr>
          <p:cNvPr id="289" name="Google Shape;289;p42"/>
          <p:cNvCxnSpPr/>
          <p:nvPr/>
        </p:nvCxnSpPr>
        <p:spPr>
          <a:xfrm>
            <a:off x="4149300" y="987300"/>
            <a:ext cx="84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wipe dir="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36"/>
          <p:cNvPicPr preferRelativeResize="0"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677" b="677"/>
          <a:stretch/>
        </p:blipFill>
        <p:spPr>
          <a:xfrm>
            <a:off x="-5733350" y="-3280217"/>
            <a:ext cx="12187200" cy="8466600"/>
          </a:xfrm>
          <a:prstGeom prst="triangle">
            <a:avLst>
              <a:gd name="adj" fmla="val 49963"/>
            </a:avLst>
          </a:prstGeom>
          <a:noFill/>
          <a:ln>
            <a:noFill/>
          </a:ln>
        </p:spPr>
      </p:pic>
      <p:sp>
        <p:nvSpPr>
          <p:cNvPr id="227" name="Google Shape;227;p36"/>
          <p:cNvSpPr/>
          <p:nvPr/>
        </p:nvSpPr>
        <p:spPr>
          <a:xfrm>
            <a:off x="-6532537" y="-3736925"/>
            <a:ext cx="13101900" cy="9029700"/>
          </a:xfrm>
          <a:prstGeom prst="triangle">
            <a:avLst>
              <a:gd name="adj" fmla="val 50000"/>
            </a:avLst>
          </a:prstGeom>
          <a:solidFill>
            <a:srgbClr val="EEEEEE">
              <a:alpha val="32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36"/>
          <p:cNvSpPr txBox="1">
            <a:spLocks noGrp="1"/>
          </p:cNvSpPr>
          <p:nvPr>
            <p:ph type="title"/>
          </p:nvPr>
        </p:nvSpPr>
        <p:spPr>
          <a:xfrm>
            <a:off x="5299113" y="2260991"/>
            <a:ext cx="2909361" cy="11086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/>
              <a:t>DESIGN AND IMPLEMENT</a:t>
            </a:r>
          </a:p>
        </p:txBody>
      </p:sp>
      <p:sp>
        <p:nvSpPr>
          <p:cNvPr id="229" name="Google Shape;229;p36"/>
          <p:cNvSpPr txBox="1">
            <a:spLocks noGrp="1"/>
          </p:cNvSpPr>
          <p:nvPr>
            <p:ph type="title" idx="2"/>
          </p:nvPr>
        </p:nvSpPr>
        <p:spPr>
          <a:xfrm>
            <a:off x="5151175" y="1031000"/>
            <a:ext cx="3057300" cy="13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02</a:t>
            </a:r>
            <a:endParaRPr b="1"/>
          </a:p>
        </p:txBody>
      </p:sp>
      <p:cxnSp>
        <p:nvCxnSpPr>
          <p:cNvPr id="231" name="Google Shape;231;p36"/>
          <p:cNvCxnSpPr/>
          <p:nvPr/>
        </p:nvCxnSpPr>
        <p:spPr>
          <a:xfrm>
            <a:off x="7425248" y="3467369"/>
            <a:ext cx="6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D505FC09-9390-40D5-954B-D228CDCC67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0675" y="3653256"/>
            <a:ext cx="2747700" cy="4044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51530"/>
      </p:ext>
    </p:extLst>
  </p:cSld>
  <p:clrMapOvr>
    <a:masterClrMapping/>
  </p:clrMapOvr>
  <p:transition spd="slow">
    <p:wipe dir="d"/>
  </p:transition>
</p:sld>
</file>

<file path=ppt/theme/theme1.xml><?xml version="1.0" encoding="utf-8"?>
<a:theme xmlns:a="http://schemas.openxmlformats.org/drawingml/2006/main" name="Minimalist Grayscale Pitch Deck by Slidesgo">
  <a:themeElements>
    <a:clrScheme name="Simple Light">
      <a:dk1>
        <a:srgbClr val="383838"/>
      </a:dk1>
      <a:lt1>
        <a:srgbClr val="EEEEEE"/>
      </a:lt1>
      <a:dk2>
        <a:srgbClr val="DBDBDB"/>
      </a:dk2>
      <a:lt2>
        <a:srgbClr val="929292"/>
      </a:lt2>
      <a:accent1>
        <a:srgbClr val="383838"/>
      </a:accent1>
      <a:accent2>
        <a:srgbClr val="383838"/>
      </a:accent2>
      <a:accent3>
        <a:srgbClr val="383838"/>
      </a:accent3>
      <a:accent4>
        <a:srgbClr val="383838"/>
      </a:accent4>
      <a:accent5>
        <a:srgbClr val="FFFFFF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373</TotalTime>
  <Words>936</Words>
  <Application>Microsoft Office PowerPoint</Application>
  <PresentationFormat>On-screen Show (16:9)</PresentationFormat>
  <Paragraphs>200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3" baseType="lpstr">
      <vt:lpstr>Didact Gothic</vt:lpstr>
      <vt:lpstr>Julius Sans One</vt:lpstr>
      <vt:lpstr>Arial</vt:lpstr>
      <vt:lpstr>Questrial</vt:lpstr>
      <vt:lpstr>Consolas</vt:lpstr>
      <vt:lpstr>Courier New</vt:lpstr>
      <vt:lpstr>Calibri</vt:lpstr>
      <vt:lpstr>Minimalist Grayscale Pitch Deck by Slidesgo</vt:lpstr>
      <vt:lpstr>SMART MIRROR</vt:lpstr>
      <vt:lpstr>LE NGUYEN HUU QuOC</vt:lpstr>
      <vt:lpstr>Table of contents</vt:lpstr>
      <vt:lpstr>INTRODUCTION</vt:lpstr>
      <vt:lpstr>introduction </vt:lpstr>
      <vt:lpstr>Problem</vt:lpstr>
      <vt:lpstr>MARKET COMPARISONS</vt:lpstr>
      <vt:lpstr>Solution</vt:lpstr>
      <vt:lpstr>DESIGN AND IMPLEMENT</vt:lpstr>
      <vt:lpstr>HARDWARE</vt:lpstr>
      <vt:lpstr>HARDWARE</vt:lpstr>
      <vt:lpstr>HARDWARE</vt:lpstr>
      <vt:lpstr>HARDWARE</vt:lpstr>
      <vt:lpstr>PowerPoint Presentation</vt:lpstr>
      <vt:lpstr>SOFTWARE</vt:lpstr>
      <vt:lpstr>SOFTWARE</vt:lpstr>
      <vt:lpstr>SOFTWARE</vt:lpstr>
      <vt:lpstr>SOFTWARE</vt:lpstr>
      <vt:lpstr>SOFTWARE</vt:lpstr>
      <vt:lpstr>CONCLUSION AND DEVELOPEMENTS</vt:lpstr>
      <vt:lpstr>ADVANTAGES</vt:lpstr>
      <vt:lpstr>DEVELOPMENT DIRECTIONS</vt:lpstr>
      <vt:lpstr>DEMONSTRATION</vt:lpstr>
      <vt:lpstr>DEMO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MIRROR</dc:title>
  <dc:creator>Quoc Le</dc:creator>
  <cp:lastModifiedBy>Phuc Le - Y17</cp:lastModifiedBy>
  <cp:revision>21</cp:revision>
  <dcterms:modified xsi:type="dcterms:W3CDTF">2021-03-25T06:30:30Z</dcterms:modified>
</cp:coreProperties>
</file>